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85" r:id="rId6"/>
    <p:sldId id="277" r:id="rId7"/>
    <p:sldId id="278" r:id="rId8"/>
    <p:sldId id="282" r:id="rId9"/>
    <p:sldId id="286" r:id="rId10"/>
    <p:sldId id="287" r:id="rId11"/>
    <p:sldId id="288" r:id="rId12"/>
    <p:sldId id="289" r:id="rId13"/>
  </p:sldIdLst>
  <p:sldSz cx="9144000" cy="5143500" type="screen16x9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1">
          <p15:clr>
            <a:srgbClr val="A4A3A4"/>
          </p15:clr>
        </p15:guide>
        <p15:guide id="2" orient="horz" pos="2838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839">
          <p15:clr>
            <a:srgbClr val="A4A3A4"/>
          </p15:clr>
        </p15:guide>
        <p15:guide id="5" pos="24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7D00"/>
    <a:srgbClr val="007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 snapToObjects="1" showGuides="1">
      <p:cViewPr varScale="1">
        <p:scale>
          <a:sx n="159" d="100"/>
          <a:sy n="159" d="100"/>
        </p:scale>
        <p:origin x="150" y="402"/>
      </p:cViewPr>
      <p:guideLst>
        <p:guide orient="horz" pos="3071"/>
        <p:guide orient="horz" pos="2838"/>
        <p:guide orient="horz" pos="1620"/>
        <p:guide pos="839"/>
        <p:guide pos="24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7AD4F-E5F8-4545-8ADA-0620EEE1F617}" type="datetimeFigureOut">
              <a:rPr lang="nb-NO" smtClean="0"/>
              <a:t>23.02.2018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706EB-99F0-45D2-9F28-BFB8B08885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0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C9D9B-38EF-4CBD-A139-A7F9579E4945}" type="datetimeFigureOut">
              <a:rPr lang="nb-NO" smtClean="0"/>
              <a:t>23.02.2018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2E430-0DFF-4E9A-BAD1-560832E6C0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43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430-0DFF-4E9A-BAD1-560832E6C08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52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430-0DFF-4E9A-BAD1-560832E6C08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96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430-0DFF-4E9A-BAD1-560832E6C08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71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430-0DFF-4E9A-BAD1-560832E6C08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76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71608"/>
            <a:ext cx="8568001" cy="1968472"/>
          </a:xfrm>
          <a:prstGeom prst="rect">
            <a:avLst/>
          </a:prstGeom>
          <a:ln>
            <a:noFill/>
          </a:ln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999" y="287999"/>
            <a:ext cx="8568001" cy="42069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Bilde 8" descr="Mdir_logo_sekundae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10" name="Likebent trekant 9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915" y="1672068"/>
            <a:ext cx="5715297" cy="584775"/>
          </a:xfrm>
        </p:spPr>
        <p:txBody>
          <a:bodyPr anchor="t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3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4134" y="1508621"/>
            <a:ext cx="7743126" cy="2973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42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4134" y="2133599"/>
            <a:ext cx="7743126" cy="23486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87999" y="288000"/>
            <a:ext cx="8568001" cy="1474889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Likebent trekant 8"/>
          <p:cNvSpPr/>
          <p:nvPr userDrawn="1"/>
        </p:nvSpPr>
        <p:spPr>
          <a:xfrm rot="10800000">
            <a:off x="714134" y="264119"/>
            <a:ext cx="361689" cy="17429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714134" y="544298"/>
            <a:ext cx="7743126" cy="984885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92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9962" y="4604400"/>
            <a:ext cx="2586036" cy="313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Bildetekst. Foto: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714134" y="1508621"/>
            <a:ext cx="3881366" cy="2973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4779319" y="1336788"/>
            <a:ext cx="4076679" cy="315816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2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14135" y="1508621"/>
            <a:ext cx="3773353" cy="2973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4683907" y="1508621"/>
            <a:ext cx="3773353" cy="2973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71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287999" y="1336788"/>
            <a:ext cx="8568000" cy="315816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4604400"/>
            <a:ext cx="6602400" cy="313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Bildetekst. Foto: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lan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999" y="288000"/>
            <a:ext cx="8568001" cy="1474889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Likebent trekant 8"/>
          <p:cNvSpPr/>
          <p:nvPr userDrawn="1"/>
        </p:nvSpPr>
        <p:spPr>
          <a:xfrm rot="10800000">
            <a:off x="714134" y="264119"/>
            <a:ext cx="361689" cy="17429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287999" y="1854792"/>
            <a:ext cx="8568000" cy="264015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714134" y="544298"/>
            <a:ext cx="7743126" cy="984885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4604400"/>
            <a:ext cx="6602400" cy="313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Bildetekst. Foto: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Fjellrev Foto Nils Kristian Gronvik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287999" y="301893"/>
            <a:ext cx="8568001" cy="4193055"/>
          </a:xfrm>
          <a:prstGeom prst="rect">
            <a:avLst/>
          </a:prstGeom>
        </p:spPr>
      </p:pic>
      <p:pic>
        <p:nvPicPr>
          <p:cNvPr id="7" name="Bilde 6" descr="Mdir_logo_sekundaer_po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15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Forurensning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70386"/>
            <a:ext cx="8568001" cy="4224561"/>
          </a:xfrm>
          <a:prstGeom prst="rect">
            <a:avLst/>
          </a:prstGeom>
        </p:spPr>
      </p:pic>
      <p:pic>
        <p:nvPicPr>
          <p:cNvPr id="7" name="Bilde 6" descr="Mdir_logo_sekundaer_po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5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riluftsliv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8000"/>
            <a:ext cx="8568001" cy="4206948"/>
          </a:xfrm>
          <a:prstGeom prst="rect">
            <a:avLst/>
          </a:prstGeom>
        </p:spPr>
      </p:pic>
      <p:pic>
        <p:nvPicPr>
          <p:cNvPr id="3" name="Bilde 2" descr="Mdir_logo_sekundaer_po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4" name="Likebent trekant 3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6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Fjellrev Foto Nils Kristian Gronvik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65342"/>
            <a:ext cx="8568001" cy="1990158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labekken_mot Bymarka_Foto Marianne Gjorv_2010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8000"/>
            <a:ext cx="8568001" cy="4206948"/>
          </a:xfrm>
          <a:prstGeom prst="rect">
            <a:avLst/>
          </a:prstGeom>
        </p:spPr>
      </p:pic>
      <p:pic>
        <p:nvPicPr>
          <p:cNvPr id="3" name="Bilde 2" descr="Mdir_logo_sekundaer_po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4" name="Likebent trekant 3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Klima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8000"/>
            <a:ext cx="8568001" cy="4206948"/>
          </a:xfrm>
          <a:prstGeom prst="rect">
            <a:avLst/>
          </a:prstGeom>
        </p:spPr>
      </p:pic>
      <p:pic>
        <p:nvPicPr>
          <p:cNvPr id="3" name="Bilde 2" descr="Mdir_logo_sekundaer_po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4" name="Likebent trekant 3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0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8000"/>
            <a:ext cx="8460161" cy="4206948"/>
          </a:xfrm>
          <a:prstGeom prst="rect">
            <a:avLst/>
          </a:prstGeom>
        </p:spPr>
      </p:pic>
      <p:pic>
        <p:nvPicPr>
          <p:cNvPr id="3" name="Bilde 2" descr="Mdir_logo_sekundaer_po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4" name="Likebent trekant 3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78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287999" y="288000"/>
            <a:ext cx="8460161" cy="4206948"/>
          </a:xfrm>
          <a:custGeom>
            <a:avLst/>
            <a:gdLst>
              <a:gd name="connsiteX0" fmla="*/ 0 w 8460161"/>
              <a:gd name="connsiteY0" fmla="*/ 0 h 4206948"/>
              <a:gd name="connsiteX1" fmla="*/ 1072202 w 8460161"/>
              <a:gd name="connsiteY1" fmla="*/ 0 h 4206948"/>
              <a:gd name="connsiteX2" fmla="*/ 1539535 w 8460161"/>
              <a:gd name="connsiteY2" fmla="*/ 450405 h 4206948"/>
              <a:gd name="connsiteX3" fmla="*/ 2006868 w 8460161"/>
              <a:gd name="connsiteY3" fmla="*/ 0 h 4206948"/>
              <a:gd name="connsiteX4" fmla="*/ 8460161 w 8460161"/>
              <a:gd name="connsiteY4" fmla="*/ 0 h 4206948"/>
              <a:gd name="connsiteX5" fmla="*/ 8460161 w 8460161"/>
              <a:gd name="connsiteY5" fmla="*/ 4206948 h 4206948"/>
              <a:gd name="connsiteX6" fmla="*/ 0 w 8460161"/>
              <a:gd name="connsiteY6" fmla="*/ 4206948 h 420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0161" h="4206948">
                <a:moveTo>
                  <a:pt x="0" y="0"/>
                </a:moveTo>
                <a:lnTo>
                  <a:pt x="1072202" y="0"/>
                </a:lnTo>
                <a:lnTo>
                  <a:pt x="1539535" y="450405"/>
                </a:lnTo>
                <a:lnTo>
                  <a:pt x="2006868" y="0"/>
                </a:lnTo>
                <a:lnTo>
                  <a:pt x="8460161" y="0"/>
                </a:lnTo>
                <a:lnTo>
                  <a:pt x="8460161" y="4206948"/>
                </a:lnTo>
                <a:lnTo>
                  <a:pt x="0" y="42069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3" name="Bilde 2" descr="Mdir_logo_sekundae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4604400"/>
            <a:ext cx="6602400" cy="313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Bildetekst. Foto: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287999" y="288000"/>
            <a:ext cx="8568001" cy="4585500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4" name="Bilde 3" descr="Mdir_logo_hoved_neg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733" y="935622"/>
            <a:ext cx="3283966" cy="3285744"/>
          </a:xfrm>
          <a:prstGeom prst="rect">
            <a:avLst/>
          </a:prstGeom>
        </p:spPr>
      </p:pic>
      <p:sp>
        <p:nvSpPr>
          <p:cNvPr id="5" name="TekstSylinder 4"/>
          <p:cNvSpPr txBox="1"/>
          <p:nvPr userDrawn="1"/>
        </p:nvSpPr>
        <p:spPr>
          <a:xfrm>
            <a:off x="0" y="397454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spc="60" dirty="0" err="1" smtClean="0">
                <a:solidFill>
                  <a:schemeClr val="bg1"/>
                </a:solidFill>
                <a:latin typeface="Palatino"/>
                <a:cs typeface="Palatino"/>
              </a:rPr>
              <a:t>www.miljødirektoratet.no</a:t>
            </a:r>
            <a:endParaRPr lang="nb-NO" sz="1600" spc="60" dirty="0">
              <a:solidFill>
                <a:schemeClr val="bg1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420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Forurensning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8" y="2871607"/>
            <a:ext cx="8568002" cy="1968840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Friluftsliv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71608"/>
            <a:ext cx="8568001" cy="1968472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Ilabekken_mot Bymarka_Foto Marianne Gjorv_2010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8" y="2871608"/>
            <a:ext cx="8568001" cy="1968471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Klima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71608"/>
            <a:ext cx="8568001" cy="1968471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Miljodirektoratet_frise_original_duotone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8" y="2865342"/>
            <a:ext cx="8568001" cy="1974738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530000"/>
            <a:ext cx="8424000" cy="1723549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4410000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999" y="287999"/>
            <a:ext cx="8568001" cy="4206949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Bilde 8" descr="Mdir_logo_sekundae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10" name="Likebent trekant 9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915" y="1672068"/>
            <a:ext cx="5715297" cy="584775"/>
          </a:xfrm>
        </p:spPr>
        <p:txBody>
          <a:bodyPr anchor="t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2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999" y="288000"/>
            <a:ext cx="8568001" cy="965239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14134" y="544298"/>
            <a:ext cx="7743126" cy="4924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Likebent trekant 9"/>
          <p:cNvSpPr/>
          <p:nvPr userDrawn="1"/>
        </p:nvSpPr>
        <p:spPr>
          <a:xfrm rot="10800000">
            <a:off x="714134" y="264119"/>
            <a:ext cx="361689" cy="17429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Mdir_logo_sekundaer_pos_RGB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12" name="Plassholder for tekst 2"/>
          <p:cNvSpPr>
            <a:spLocks noGrp="1"/>
          </p:cNvSpPr>
          <p:nvPr>
            <p:ph type="body" idx="1"/>
          </p:nvPr>
        </p:nvSpPr>
        <p:spPr>
          <a:xfrm>
            <a:off x="714134" y="1508621"/>
            <a:ext cx="7743126" cy="29736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31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80" r:id="rId8"/>
    <p:sldLayoutId id="2147483651" r:id="rId9"/>
    <p:sldLayoutId id="2147483672" r:id="rId10"/>
    <p:sldLayoutId id="2147483650" r:id="rId11"/>
    <p:sldLayoutId id="2147483673" r:id="rId12"/>
    <p:sldLayoutId id="2147483676" r:id="rId13"/>
    <p:sldLayoutId id="2147483652" r:id="rId14"/>
    <p:sldLayoutId id="2147483674" r:id="rId15"/>
    <p:sldLayoutId id="214748367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81" r:id="rId23"/>
    <p:sldLayoutId id="2147483677" r:id="rId2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Meld. St. 14 (2015-2016) Natur for livet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9047" y="1635622"/>
            <a:ext cx="5211416" cy="3225135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Endring i arealbruk den største trusselen mot artsmangfoldet</a:t>
            </a:r>
          </a:p>
          <a:p>
            <a:r>
              <a:rPr lang="nb-NO" dirty="0" smtClean="0"/>
              <a:t>Behov for helhetlig analyse/plan</a:t>
            </a:r>
          </a:p>
          <a:p>
            <a:pPr lvl="1"/>
            <a:r>
              <a:rPr lang="nb-NO" dirty="0" smtClean="0"/>
              <a:t>identifiserer og </a:t>
            </a:r>
          </a:p>
          <a:p>
            <a:pPr lvl="1"/>
            <a:r>
              <a:rPr lang="nb-NO" dirty="0" smtClean="0"/>
              <a:t>ser på sammenhenger som er viktig for naturmangfoldet</a:t>
            </a:r>
          </a:p>
          <a:p>
            <a:r>
              <a:rPr lang="nb-NO" dirty="0" smtClean="0"/>
              <a:t>Regjeringen vil:</a:t>
            </a:r>
          </a:p>
          <a:p>
            <a:pPr lvl="1"/>
            <a:r>
              <a:rPr lang="nb-NO" dirty="0" smtClean="0"/>
              <a:t>iverksette </a:t>
            </a:r>
            <a:r>
              <a:rPr lang="nb-NO" dirty="0"/>
              <a:t>et pilotprosjekt for å prøve ut bruk av kommunedelplaner som verktøy for å ta vare på </a:t>
            </a:r>
            <a:r>
              <a:rPr lang="nb-NO" dirty="0" smtClean="0"/>
              <a:t>naturmangfold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37" y="1325809"/>
            <a:ext cx="3001441" cy="200096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4" y="3380911"/>
            <a:ext cx="1735584" cy="129518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5811253" y="4637900"/>
            <a:ext cx="10775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 smtClean="0"/>
              <a:t>Faksimile: VG 27.08.2008 </a:t>
            </a:r>
            <a:endParaRPr lang="nb-NO" sz="600" dirty="0"/>
          </a:p>
        </p:txBody>
      </p:sp>
    </p:spTree>
    <p:extLst>
      <p:ext uri="{BB962C8B-B14F-4D97-AF65-F5344CB8AC3E}">
        <p14:creationId xmlns:p14="http://schemas.microsoft.com/office/powerpoint/2010/main" val="13029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Prosesskrav etter plan- og bygningsloven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7193" y="1847264"/>
            <a:ext cx="5466713" cy="2293303"/>
          </a:xfrm>
        </p:spPr>
        <p:txBody>
          <a:bodyPr>
            <a:normAutofit/>
          </a:bodyPr>
          <a:lstStyle/>
          <a:p>
            <a:r>
              <a:rPr lang="nb-NO" dirty="0" smtClean="0"/>
              <a:t>Styrke lokaldemokratiet</a:t>
            </a:r>
            <a:r>
              <a:rPr lang="nb-NO" dirty="0"/>
              <a:t>, gjennom lokal </a:t>
            </a:r>
            <a:r>
              <a:rPr lang="nb-NO" dirty="0" smtClean="0"/>
              <a:t>medvirkning fra </a:t>
            </a:r>
            <a:r>
              <a:rPr lang="nb-NO" dirty="0"/>
              <a:t>kommunens innbyggere, </a:t>
            </a:r>
            <a:r>
              <a:rPr lang="nb-NO" dirty="0" smtClean="0"/>
              <a:t>interesseorganisasjoner, næringsliv </a:t>
            </a:r>
            <a:r>
              <a:rPr lang="nb-NO" dirty="0"/>
              <a:t>og andre i </a:t>
            </a:r>
            <a:r>
              <a:rPr lang="nb-NO" dirty="0" smtClean="0"/>
              <a:t>planarbeidet</a:t>
            </a:r>
          </a:p>
          <a:p>
            <a:r>
              <a:rPr lang="nb-NO" dirty="0"/>
              <a:t>Kommunestyre avgjør om det skal settes i gang arbeid med </a:t>
            </a:r>
            <a:r>
              <a:rPr lang="nb-NO" dirty="0" smtClean="0"/>
              <a:t>KDP</a:t>
            </a:r>
            <a:endParaRPr lang="nb-NO" dirty="0"/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198375" y="1980054"/>
            <a:ext cx="2643248" cy="20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Kommunedelplan for naturmangfold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 smtClean="0"/>
              <a:t>En kommunedelplan er en plan for bestemte </a:t>
            </a:r>
          </a:p>
          <a:p>
            <a:pPr lvl="1"/>
            <a:r>
              <a:rPr lang="nb-NO" dirty="0" smtClean="0"/>
              <a:t>områder, </a:t>
            </a:r>
          </a:p>
          <a:p>
            <a:pPr lvl="1"/>
            <a:r>
              <a:rPr lang="nb-NO" dirty="0" smtClean="0"/>
              <a:t>tema eller </a:t>
            </a:r>
          </a:p>
          <a:p>
            <a:pPr lvl="1"/>
            <a:r>
              <a:rPr lang="nb-NO" dirty="0" smtClean="0"/>
              <a:t>virkeområder </a:t>
            </a:r>
            <a:endParaRPr lang="nb-NO" dirty="0"/>
          </a:p>
          <a:p>
            <a:r>
              <a:rPr lang="nb-NO" dirty="0" smtClean="0"/>
              <a:t>Naturmangfold som tema</a:t>
            </a:r>
          </a:p>
          <a:p>
            <a:pPr lvl="1"/>
            <a:r>
              <a:rPr lang="nb-NO" dirty="0" smtClean="0"/>
              <a:t>Biologisk mangfold</a:t>
            </a:r>
          </a:p>
          <a:p>
            <a:pPr lvl="1"/>
            <a:r>
              <a:rPr lang="nb-NO" dirty="0" err="1" smtClean="0"/>
              <a:t>Landskapsmessige</a:t>
            </a:r>
            <a:r>
              <a:rPr lang="nb-NO" dirty="0" smtClean="0"/>
              <a:t> mangfold</a:t>
            </a:r>
          </a:p>
          <a:p>
            <a:pPr lvl="1"/>
            <a:r>
              <a:rPr lang="nb-NO" dirty="0" smtClean="0"/>
              <a:t>Geologisk mangfold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Kartlegge </a:t>
            </a:r>
            <a:r>
              <a:rPr lang="nb-NO" u="sng" dirty="0" smtClean="0"/>
              <a:t>lokalt</a:t>
            </a:r>
            <a:r>
              <a:rPr lang="nb-NO" dirty="0" smtClean="0"/>
              <a:t> viktige naturområder </a:t>
            </a:r>
          </a:p>
          <a:p>
            <a:r>
              <a:rPr lang="nb-NO" dirty="0" smtClean="0"/>
              <a:t>Selv definere hvilke naturområder/forekomster som ut fra et lokalt perspektiv er viktig å ta hensyn til</a:t>
            </a:r>
          </a:p>
          <a:p>
            <a:r>
              <a:rPr lang="nb-NO" dirty="0" smtClean="0"/>
              <a:t>Supplement </a:t>
            </a:r>
            <a:r>
              <a:rPr lang="nb-NO" dirty="0"/>
              <a:t>til nasjonalt </a:t>
            </a:r>
            <a:r>
              <a:rPr lang="nb-NO" dirty="0" smtClean="0"/>
              <a:t>og regionalt viktige naturområder/forekomster</a:t>
            </a:r>
          </a:p>
          <a:p>
            <a:r>
              <a:rPr lang="nb-NO" dirty="0" smtClean="0"/>
              <a:t>Se nærmere på hvordan registrering og kartlegging av lokal viktige naturområder og forekomster skal gjennomføres</a:t>
            </a:r>
            <a:endParaRPr lang="nb-NO" dirty="0"/>
          </a:p>
          <a:p>
            <a:pPr lvl="1"/>
            <a:endParaRPr lang="nb-NO" dirty="0" smtClean="0"/>
          </a:p>
          <a:p>
            <a:pPr lvl="2"/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25" y="1254203"/>
            <a:ext cx="1475214" cy="105189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648" y="1982021"/>
            <a:ext cx="1540612" cy="10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Geografisk/Tematisk/Strategisk kommunedelplan</a:t>
            </a:r>
            <a:endParaRPr lang="nb-NO" sz="2400" dirty="0"/>
          </a:p>
        </p:txBody>
      </p:sp>
      <p:sp>
        <p:nvSpPr>
          <p:cNvPr id="4" name="Rektangel 3"/>
          <p:cNvSpPr/>
          <p:nvPr/>
        </p:nvSpPr>
        <p:spPr>
          <a:xfrm>
            <a:off x="6128869" y="1975557"/>
            <a:ext cx="2390588" cy="2288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7034303" y="3580420"/>
            <a:ext cx="442259" cy="44225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7608045" y="2130946"/>
            <a:ext cx="723153" cy="41237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 rot="18635833">
            <a:off x="6654352" y="2815330"/>
            <a:ext cx="910415" cy="18527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318760" y="1283477"/>
            <a:ext cx="5522572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1. Geografisk:</a:t>
            </a:r>
          </a:p>
          <a:p>
            <a:pPr marL="285750" indent="-285750">
              <a:buFontTx/>
              <a:buChar char="-"/>
            </a:pPr>
            <a:r>
              <a:rPr lang="nb-NO" sz="1400" dirty="0"/>
              <a:t>Hva skal kartlegges - funksjonsområde</a:t>
            </a:r>
          </a:p>
          <a:p>
            <a:pPr marL="285750" indent="-285750">
              <a:buFontTx/>
              <a:buChar char="-"/>
            </a:pPr>
            <a:r>
              <a:rPr lang="nb-NO" sz="1400" dirty="0" smtClean="0"/>
              <a:t>Hvordan avgrense figurer, kriterier</a:t>
            </a:r>
          </a:p>
          <a:p>
            <a:pPr marL="285750" indent="-285750">
              <a:buFontTx/>
              <a:buChar char="-"/>
            </a:pPr>
            <a:r>
              <a:rPr lang="nb-NO" sz="1400" dirty="0" smtClean="0"/>
              <a:t>Kriterier for verdisetting</a:t>
            </a:r>
          </a:p>
          <a:p>
            <a:pPr marL="285750" indent="-285750">
              <a:buFontTx/>
              <a:buChar char="-"/>
            </a:pPr>
            <a:r>
              <a:rPr lang="nb-NO" sz="1400" dirty="0" smtClean="0"/>
              <a:t>Kriterier for vurdering av inngrep</a:t>
            </a:r>
          </a:p>
          <a:p>
            <a:pPr marL="285750" indent="-285750">
              <a:buFontTx/>
              <a:buChar char="-"/>
            </a:pPr>
            <a:r>
              <a:rPr lang="nb-NO" sz="1400" dirty="0" smtClean="0"/>
              <a:t>SOSI-koder, kartleggingsstandarder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18760" y="2696545"/>
            <a:ext cx="4193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2. Tematisk: ID01: </a:t>
            </a:r>
            <a:r>
              <a:rPr lang="nb-NO" sz="1400" dirty="0" err="1" smtClean="0"/>
              <a:t>Salamanderdam</a:t>
            </a:r>
            <a:endParaRPr lang="nb-NO" sz="1400" dirty="0" smtClean="0"/>
          </a:p>
          <a:p>
            <a:pPr marL="285750" indent="-285750">
              <a:buFontTx/>
              <a:buChar char="-"/>
            </a:pPr>
            <a:r>
              <a:rPr lang="nb-NO" sz="1400" dirty="0" smtClean="0"/>
              <a:t>Mål</a:t>
            </a:r>
          </a:p>
          <a:p>
            <a:pPr marL="285750" indent="-285750">
              <a:buFontTx/>
              <a:buChar char="-"/>
            </a:pPr>
            <a:r>
              <a:rPr lang="nb-NO" sz="1400" dirty="0"/>
              <a:t>Tiltak-kostnader</a:t>
            </a:r>
            <a:endParaRPr lang="nb-NO" sz="1400" dirty="0" smtClean="0"/>
          </a:p>
          <a:p>
            <a:pPr marL="285750" indent="-285750">
              <a:buFontTx/>
              <a:buChar char="-"/>
            </a:pPr>
            <a:r>
              <a:rPr lang="nb-NO" sz="1400" dirty="0" smtClean="0"/>
              <a:t>Trusler</a:t>
            </a:r>
          </a:p>
          <a:p>
            <a:pPr marL="285750" indent="-285750">
              <a:buFontTx/>
              <a:buChar char="-"/>
            </a:pPr>
            <a:r>
              <a:rPr lang="nb-NO" sz="1400" dirty="0" smtClean="0"/>
              <a:t>Hvem gjør hva, når og hvordan</a:t>
            </a:r>
          </a:p>
          <a:p>
            <a:endParaRPr lang="nb-NO" sz="1400" dirty="0"/>
          </a:p>
        </p:txBody>
      </p:sp>
      <p:sp>
        <p:nvSpPr>
          <p:cNvPr id="10" name="Rektangel 9"/>
          <p:cNvSpPr/>
          <p:nvPr/>
        </p:nvSpPr>
        <p:spPr>
          <a:xfrm>
            <a:off x="6902821" y="3475654"/>
            <a:ext cx="705224" cy="681316"/>
          </a:xfrm>
          <a:prstGeom prst="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637" y="2696545"/>
            <a:ext cx="344884" cy="29917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38699" y="3926425"/>
            <a:ext cx="5562790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3. Strategisk:</a:t>
            </a:r>
          </a:p>
          <a:p>
            <a:pPr marL="285750" indent="-285750">
              <a:buFontTx/>
              <a:buChar char="-"/>
            </a:pPr>
            <a:r>
              <a:rPr lang="nb-NO" sz="1400" dirty="0" smtClean="0"/>
              <a:t>Hva må gjøres for å nå målet</a:t>
            </a:r>
          </a:p>
          <a:p>
            <a:pPr marL="285750" indent="-285750">
              <a:buFontTx/>
              <a:buChar char="-"/>
            </a:pPr>
            <a:r>
              <a:rPr lang="nb-NO" sz="1400" dirty="0" smtClean="0"/>
              <a:t>Hva er viktig satsingsområde?</a:t>
            </a:r>
          </a:p>
          <a:p>
            <a:pPr marL="285750" indent="-285750">
              <a:buFontTx/>
              <a:buChar char="-"/>
            </a:pPr>
            <a:r>
              <a:rPr lang="nb-NO" sz="1400" dirty="0" smtClean="0"/>
              <a:t>Hva skal prioriteres og tas hensyn til?</a:t>
            </a:r>
          </a:p>
          <a:p>
            <a:pPr marL="285750" indent="-285750">
              <a:buFontTx/>
              <a:buChar char="-"/>
            </a:pPr>
            <a:r>
              <a:rPr lang="nb-NO" sz="1400" dirty="0" smtClean="0"/>
              <a:t>Prinsipper for legges til grunn for saksbehandling for å nå målet</a:t>
            </a:r>
            <a:endParaRPr lang="nb-NO" sz="1400" dirty="0"/>
          </a:p>
        </p:txBody>
      </p:sp>
      <p:sp>
        <p:nvSpPr>
          <p:cNvPr id="19" name="Frihåndsform 18"/>
          <p:cNvSpPr/>
          <p:nvPr/>
        </p:nvSpPr>
        <p:spPr>
          <a:xfrm>
            <a:off x="6472988" y="2039353"/>
            <a:ext cx="1984271" cy="2171700"/>
          </a:xfrm>
          <a:custGeom>
            <a:avLst/>
            <a:gdLst>
              <a:gd name="connsiteX0" fmla="*/ 1275348 w 1949116"/>
              <a:gd name="connsiteY0" fmla="*/ 2021305 h 2171700"/>
              <a:gd name="connsiteX1" fmla="*/ 1269332 w 1949116"/>
              <a:gd name="connsiteY1" fmla="*/ 1534026 h 2171700"/>
              <a:gd name="connsiteX2" fmla="*/ 962527 w 1949116"/>
              <a:gd name="connsiteY2" fmla="*/ 1281363 h 2171700"/>
              <a:gd name="connsiteX3" fmla="*/ 866274 w 1949116"/>
              <a:gd name="connsiteY3" fmla="*/ 1136984 h 2171700"/>
              <a:gd name="connsiteX4" fmla="*/ 932448 w 1949116"/>
              <a:gd name="connsiteY4" fmla="*/ 836194 h 2171700"/>
              <a:gd name="connsiteX5" fmla="*/ 1143000 w 1949116"/>
              <a:gd name="connsiteY5" fmla="*/ 643689 h 2171700"/>
              <a:gd name="connsiteX6" fmla="*/ 1612232 w 1949116"/>
              <a:gd name="connsiteY6" fmla="*/ 583531 h 2171700"/>
              <a:gd name="connsiteX7" fmla="*/ 1925053 w 1949116"/>
              <a:gd name="connsiteY7" fmla="*/ 577515 h 2171700"/>
              <a:gd name="connsiteX8" fmla="*/ 1949116 w 1949116"/>
              <a:gd name="connsiteY8" fmla="*/ 246647 h 2171700"/>
              <a:gd name="connsiteX9" fmla="*/ 1792706 w 1949116"/>
              <a:gd name="connsiteY9" fmla="*/ 18047 h 2171700"/>
              <a:gd name="connsiteX10" fmla="*/ 1299411 w 1949116"/>
              <a:gd name="connsiteY10" fmla="*/ 0 h 2171700"/>
              <a:gd name="connsiteX11" fmla="*/ 926432 w 1949116"/>
              <a:gd name="connsiteY11" fmla="*/ 84221 h 2171700"/>
              <a:gd name="connsiteX12" fmla="*/ 583532 w 1949116"/>
              <a:gd name="connsiteY12" fmla="*/ 312821 h 2171700"/>
              <a:gd name="connsiteX13" fmla="*/ 421106 w 1949116"/>
              <a:gd name="connsiteY13" fmla="*/ 583531 h 2171700"/>
              <a:gd name="connsiteX14" fmla="*/ 409074 w 1949116"/>
              <a:gd name="connsiteY14" fmla="*/ 649705 h 2171700"/>
              <a:gd name="connsiteX15" fmla="*/ 282743 w 1949116"/>
              <a:gd name="connsiteY15" fmla="*/ 896352 h 2171700"/>
              <a:gd name="connsiteX16" fmla="*/ 102269 w 1949116"/>
              <a:gd name="connsiteY16" fmla="*/ 1136984 h 2171700"/>
              <a:gd name="connsiteX17" fmla="*/ 0 w 1949116"/>
              <a:gd name="connsiteY17" fmla="*/ 1449805 h 2171700"/>
              <a:gd name="connsiteX18" fmla="*/ 132348 w 1949116"/>
              <a:gd name="connsiteY18" fmla="*/ 1756610 h 2171700"/>
              <a:gd name="connsiteX19" fmla="*/ 324853 w 1949116"/>
              <a:gd name="connsiteY19" fmla="*/ 2087479 h 2171700"/>
              <a:gd name="connsiteX20" fmla="*/ 511343 w 1949116"/>
              <a:gd name="connsiteY20" fmla="*/ 2171700 h 2171700"/>
              <a:gd name="connsiteX21" fmla="*/ 968543 w 1949116"/>
              <a:gd name="connsiteY21" fmla="*/ 2141621 h 2171700"/>
              <a:gd name="connsiteX22" fmla="*/ 1263316 w 1949116"/>
              <a:gd name="connsiteY22" fmla="*/ 2165684 h 2171700"/>
              <a:gd name="connsiteX23" fmla="*/ 1275348 w 1949116"/>
              <a:gd name="connsiteY23" fmla="*/ 2021305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49116" h="2171700">
                <a:moveTo>
                  <a:pt x="1275348" y="2021305"/>
                </a:moveTo>
                <a:cubicBezTo>
                  <a:pt x="1273343" y="1858879"/>
                  <a:pt x="1271337" y="1696452"/>
                  <a:pt x="1269332" y="1534026"/>
                </a:cubicBezTo>
                <a:lnTo>
                  <a:pt x="962527" y="1281363"/>
                </a:lnTo>
                <a:lnTo>
                  <a:pt x="866274" y="1136984"/>
                </a:lnTo>
                <a:lnTo>
                  <a:pt x="932448" y="836194"/>
                </a:lnTo>
                <a:lnTo>
                  <a:pt x="1143000" y="643689"/>
                </a:lnTo>
                <a:lnTo>
                  <a:pt x="1612232" y="583531"/>
                </a:lnTo>
                <a:lnTo>
                  <a:pt x="1925053" y="577515"/>
                </a:lnTo>
                <a:lnTo>
                  <a:pt x="1949116" y="246647"/>
                </a:lnTo>
                <a:lnTo>
                  <a:pt x="1792706" y="18047"/>
                </a:lnTo>
                <a:lnTo>
                  <a:pt x="1299411" y="0"/>
                </a:lnTo>
                <a:lnTo>
                  <a:pt x="926432" y="84221"/>
                </a:lnTo>
                <a:lnTo>
                  <a:pt x="583532" y="312821"/>
                </a:lnTo>
                <a:lnTo>
                  <a:pt x="421106" y="583531"/>
                </a:lnTo>
                <a:cubicBezTo>
                  <a:pt x="408204" y="641588"/>
                  <a:pt x="409074" y="619185"/>
                  <a:pt x="409074" y="649705"/>
                </a:cubicBezTo>
                <a:lnTo>
                  <a:pt x="282743" y="896352"/>
                </a:lnTo>
                <a:lnTo>
                  <a:pt x="102269" y="1136984"/>
                </a:lnTo>
                <a:lnTo>
                  <a:pt x="0" y="1449805"/>
                </a:lnTo>
                <a:lnTo>
                  <a:pt x="132348" y="1756610"/>
                </a:lnTo>
                <a:lnTo>
                  <a:pt x="324853" y="2087479"/>
                </a:lnTo>
                <a:lnTo>
                  <a:pt x="511343" y="2171700"/>
                </a:lnTo>
                <a:lnTo>
                  <a:pt x="968543" y="2141621"/>
                </a:lnTo>
                <a:lnTo>
                  <a:pt x="1263316" y="2165684"/>
                </a:lnTo>
                <a:lnTo>
                  <a:pt x="1275348" y="2021305"/>
                </a:lnTo>
                <a:close/>
              </a:path>
            </a:pathLst>
          </a:cu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3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4" name="Plassholder for innhol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61" y="632486"/>
            <a:ext cx="6772833" cy="4032380"/>
          </a:xfrm>
        </p:spPr>
      </p:pic>
    </p:spTree>
    <p:extLst>
      <p:ext uri="{BB962C8B-B14F-4D97-AF65-F5344CB8AC3E}">
        <p14:creationId xmlns:p14="http://schemas.microsoft.com/office/powerpoint/2010/main" val="39233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 rotWithShape="1">
          <a:blip r:embed="rId2"/>
          <a:srcRect l="7935" t="21164" r="50569" b="6878"/>
          <a:stretch/>
        </p:blipFill>
        <p:spPr bwMode="auto">
          <a:xfrm>
            <a:off x="1041933" y="366963"/>
            <a:ext cx="6910941" cy="4403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57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 rotWithShape="1">
          <a:blip r:embed="rId2"/>
          <a:srcRect l="14052" t="22751" r="57016" b="18518"/>
          <a:stretch/>
        </p:blipFill>
        <p:spPr bwMode="auto">
          <a:xfrm>
            <a:off x="1327498" y="204537"/>
            <a:ext cx="5765117" cy="4210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38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4" name="Bilde 3"/>
          <p:cNvPicPr/>
          <p:nvPr/>
        </p:nvPicPr>
        <p:blipFill rotWithShape="1">
          <a:blip r:embed="rId2"/>
          <a:srcRect l="15255" t="9063" r="71849" b="40495"/>
          <a:stretch/>
        </p:blipFill>
        <p:spPr bwMode="auto">
          <a:xfrm>
            <a:off x="2483017" y="361089"/>
            <a:ext cx="3371850" cy="4121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2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Miljødirektoratet">
      <a:dk1>
        <a:sysClr val="windowText" lastClr="000000"/>
      </a:dk1>
      <a:lt1>
        <a:sysClr val="window" lastClr="FFFFFF"/>
      </a:lt1>
      <a:dk2>
        <a:srgbClr val="006964"/>
      </a:dk2>
      <a:lt2>
        <a:srgbClr val="FF7D00"/>
      </a:lt2>
      <a:accent1>
        <a:srgbClr val="006964"/>
      </a:accent1>
      <a:accent2>
        <a:srgbClr val="FF7D00"/>
      </a:accent2>
      <a:accent3>
        <a:srgbClr val="746B93"/>
      </a:accent3>
      <a:accent4>
        <a:srgbClr val="8B9742"/>
      </a:accent4>
      <a:accent5>
        <a:srgbClr val="A57082"/>
      </a:accent5>
      <a:accent6>
        <a:srgbClr val="D4A504"/>
      </a:accent6>
      <a:hlink>
        <a:srgbClr val="2B6EAA"/>
      </a:hlink>
      <a:folHlink>
        <a:srgbClr val="2B6EAA"/>
      </a:folHlink>
    </a:clrScheme>
    <a:fontScheme name="Miljødirektoratet">
      <a:majorFont>
        <a:latin typeface="Palatino Linotype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mal_024" id="{15D44EB5-213C-4FE6-94B6-F2E51B5AB0A9}" vid="{C1625D3E-3D36-4B67-B8A9-47FD9ED63BA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dc15e87e6184dc285cecc59dfe3e409 xmlns="99b93dda-0db1-4804-bcd9-79ac3408f7b3">
      <Terms xmlns="http://schemas.microsoft.com/office/infopath/2007/PartnerControls"/>
    </gdc15e87e6184dc285cecc59dfe3e409>
    <TaxCatchAll xmlns="99b93dda-0db1-4804-bcd9-79ac3408f7b3"/>
    <a707137999d24c5390df78a72943486a xmlns="99b93dda-0db1-4804-bcd9-79ac3408f7b3">
      <Terms xmlns="http://schemas.microsoft.com/office/infopath/2007/PartnerControls"/>
    </a707137999d24c5390df78a72943486a>
    <AvtaltDato xmlns="99b93dda-0db1-4804-bcd9-79ac3408f7b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sjon" ma:contentTypeID="0x010100D14BD004BF1C4459B890F3727F0925801800A5767D1D03B4DC40946E3D8A16906EC8" ma:contentTypeVersion="1" ma:contentTypeDescription="Opprett et nytt dokument." ma:contentTypeScope="" ma:versionID="3b2258a74d0b1b18279e2a877541f019">
  <xsd:schema xmlns:xsd="http://www.w3.org/2001/XMLSchema" xmlns:xs="http://www.w3.org/2001/XMLSchema" xmlns:p="http://schemas.microsoft.com/office/2006/metadata/properties" xmlns:ns2="99b93dda-0db1-4804-bcd9-79ac3408f7b3" targetNamespace="http://schemas.microsoft.com/office/2006/metadata/properties" ma:root="true" ma:fieldsID="88b66e16361eace1853089925b1c8ca5" ns2:_="">
    <xsd:import namespace="99b93dda-0db1-4804-bcd9-79ac3408f7b3"/>
    <xsd:element name="properties">
      <xsd:complexType>
        <xsd:sequence>
          <xsd:element name="documentManagement">
            <xsd:complexType>
              <xsd:all>
                <xsd:element ref="ns2:gdc15e87e6184dc285cecc59dfe3e409" minOccurs="0"/>
                <xsd:element ref="ns2:TaxCatchAll" minOccurs="0"/>
                <xsd:element ref="ns2:TaxCatchAllLabel" minOccurs="0"/>
                <xsd:element ref="ns2:a707137999d24c5390df78a72943486a" minOccurs="0"/>
                <xsd:element ref="ns2:AvtaltD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93dda-0db1-4804-bcd9-79ac3408f7b3" elementFormDefault="qualified">
    <xsd:import namespace="http://schemas.microsoft.com/office/2006/documentManagement/types"/>
    <xsd:import namespace="http://schemas.microsoft.com/office/infopath/2007/PartnerControls"/>
    <xsd:element name="gdc15e87e6184dc285cecc59dfe3e409" ma:index="8" nillable="true" ma:taxonomy="true" ma:internalName="gdc15e87e6184dc285cecc59dfe3e409" ma:taxonomyFieldName="Dokumentkategori" ma:displayName="Dokumentkategori" ma:default="" ma:fieldId="{0dc15e87-e618-4dc2-85ce-cc59dfe3e409}" ma:taxonomyMulti="true" ma:sspId="f3010fb3-0ead-40f9-8418-3186255a05f9" ma:termSetId="53e1fc6a-97c5-4630-8402-445232887b9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fd15bfc-67f3-44b0-acbb-0f1b0423f550}" ma:internalName="TaxCatchAll" ma:showField="CatchAllData" ma:web="e686cea7-8883-45d6-8a4c-a0325bf459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fd15bfc-67f3-44b0-acbb-0f1b0423f550}" ma:internalName="TaxCatchAllLabel" ma:readOnly="true" ma:showField="CatchAllDataLabel" ma:web="e686cea7-8883-45d6-8a4c-a0325bf459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707137999d24c5390df78a72943486a" ma:index="12" nillable="true" ma:taxonomy="true" ma:internalName="a707137999d24c5390df78a72943486a" ma:taxonomyFieldName="Stikkord" ma:displayName="Stikkord" ma:readOnly="false" ma:default="" ma:fieldId="{a7071379-99d2-4c53-90df-78a72943486a}" ma:taxonomyMulti="true" ma:sspId="f3010fb3-0ead-40f9-8418-3186255a05f9" ma:termSetId="5b9839b4-4137-4aaf-bfa7-b3e208cd477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vtaltDato" ma:index="14" nillable="true" ma:displayName="Avtalt dato" ma:format="DateOnly" ma:indexed="true" ma:internalName="AvtaltDato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f3010fb3-0ead-40f9-8418-3186255a05f9" ContentTypeId="0x010100D14BD004BF1C4459B890F3727F09258018" PreviousValue="false"/>
</file>

<file path=customXml/itemProps1.xml><?xml version="1.0" encoding="utf-8"?>
<ds:datastoreItem xmlns:ds="http://schemas.openxmlformats.org/officeDocument/2006/customXml" ds:itemID="{84A2792A-69C4-470B-9D1A-EE2104EDC86F}">
  <ds:schemaRefs>
    <ds:schemaRef ds:uri="http://schemas.openxmlformats.org/package/2006/metadata/core-properties"/>
    <ds:schemaRef ds:uri="99b93dda-0db1-4804-bcd9-79ac3408f7b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69CC7F-F912-4A52-A9F8-CFFC0036A2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9FF7A-2194-4564-B14C-8E081912A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b93dda-0db1-4804-bcd9-79ac3408f7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589DD60-2F64-43C5-B57D-DCBFE0659E30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2926</TotalTime>
  <Words>240</Words>
  <Application>Microsoft Office PowerPoint</Application>
  <PresentationFormat>Skjermfremvisning (16:9)</PresentationFormat>
  <Paragraphs>46</Paragraphs>
  <Slides>8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Palatino</vt:lpstr>
      <vt:lpstr>Palatino Linotype</vt:lpstr>
      <vt:lpstr>Trebuchet MS</vt:lpstr>
      <vt:lpstr>Wingdings</vt:lpstr>
      <vt:lpstr>Office-tema</vt:lpstr>
      <vt:lpstr>Meld. St. 14 (2015-2016) Natur for livet</vt:lpstr>
      <vt:lpstr>Prosesskrav etter plan- og bygningsloven</vt:lpstr>
      <vt:lpstr>Kommunedelplan for naturmangfold</vt:lpstr>
      <vt:lpstr>Geografisk/Tematisk/Strategisk kommunedelplan</vt:lpstr>
      <vt:lpstr>PowerPoint-presentasjon</vt:lpstr>
      <vt:lpstr>PowerPoint-presentasjon</vt:lpstr>
      <vt:lpstr>PowerPoint-presentasjon</vt:lpstr>
      <vt:lpstr>PowerPoint-presentasjon</vt:lpstr>
    </vt:vector>
  </TitlesOfParts>
  <Company>Miljødirektoratet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Naturmangfold i kommunedelplaner</dc:title>
  <dc:creator>John Haugen</dc:creator>
  <cp:lastModifiedBy>Kari Småladen</cp:lastModifiedBy>
  <cp:revision>180</cp:revision>
  <cp:lastPrinted>2017-10-05T07:46:14Z</cp:lastPrinted>
  <dcterms:created xsi:type="dcterms:W3CDTF">2016-01-28T09:32:28Z</dcterms:created>
  <dcterms:modified xsi:type="dcterms:W3CDTF">2018-02-23T08:55:43Z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0x010100D14BD004BF1C4459B890F3727F0925801800A5767D1D03B4DC40946E3D8A16906EC8</vt:lpwstr>
  </property>
  <property fmtid="{D5CDD505-2E9C-101B-9397-08002B2CF9AE}" pid="3" name="Emneord">
    <vt:lpwstr/>
  </property>
  <property fmtid="{D5CDD505-2E9C-101B-9397-08002B2CF9AE}" pid="4" name="Dokumentkategori">
    <vt:lpwstr/>
  </property>
  <property fmtid="{D5CDD505-2E9C-101B-9397-08002B2CF9AE}" pid="5" name="Stikkord">
    <vt:lpwstr/>
  </property>
</Properties>
</file>